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4"/>
  </p:normalViewPr>
  <p:slideViewPr>
    <p:cSldViewPr>
      <p:cViewPr>
        <p:scale>
          <a:sx n="200" d="100"/>
          <a:sy n="200" d="100"/>
        </p:scale>
        <p:origin x="2056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BB4C7-E73F-4B1F-8FB6-EA04635B2B42}" type="datetimeFigureOut">
              <a:rPr lang="en-US" smtClean="0"/>
              <a:pPr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B430-F09F-42D6-9A46-B3BEAAEC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nfo.ca.gov/cgi-bin/displaycode?section=edc&amp;group=48001-49000&amp;file=48900-48927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2038782"/>
            <a:ext cx="6858000" cy="2590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248400"/>
            <a:ext cx="6858000" cy="2895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711875"/>
            <a:ext cx="6858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28600" y="3048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1828800" y="762000"/>
            <a:ext cx="4800600" cy="330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_tradnl" sz="2800" b="1" dirty="0" smtClean="0">
                <a:solidFill>
                  <a:srgbClr val="FFFFFF"/>
                </a:solidFill>
                <a:latin typeface="Arial"/>
                <a:cs typeface="Arial"/>
              </a:rPr>
              <a:t>CONTRATO PARA LA PREVENCIÓN DE LA INTIMIDACIÓN</a:t>
            </a:r>
            <a:endParaRPr lang="en-US" sz="2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1828800" y="1169075"/>
            <a:ext cx="4800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_tradnl" sz="2600" b="1" dirty="0" smtClean="0">
                <a:solidFill>
                  <a:srgbClr val="FFFFFF"/>
                </a:solidFill>
                <a:latin typeface="Arial"/>
                <a:cs typeface="Arial"/>
              </a:rPr>
              <a:t>Acuerdo celebrado por el estudiante y el padre/tutor</a:t>
            </a:r>
            <a:endParaRPr lang="en-US" sz="26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172200"/>
            <a:ext cx="685800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lvl="0" fontAlgn="base">
              <a:spcBef>
                <a:spcPct val="0"/>
              </a:spcBef>
              <a:spcAft>
                <a:spcPct val="0"/>
              </a:spcAft>
            </a:pPr>
            <a:endParaRPr lang="en-US" sz="300" dirty="0" smtClean="0">
              <a:latin typeface="Arial" pitchFamily="34" charset="0"/>
              <a:ea typeface="Times New Roman" pitchFamily="18" charset="0"/>
            </a:endParaRPr>
          </a:p>
          <a:p>
            <a:pPr marL="50800" lvl="0" algn="ctr" fontAlgn="base">
              <a:spcBef>
                <a:spcPct val="0"/>
              </a:spcBef>
              <a:spcAft>
                <a:spcPct val="0"/>
              </a:spcAft>
            </a:pPr>
            <a:endParaRPr lang="en-US" sz="600" b="1" dirty="0" smtClean="0">
              <a:latin typeface="Arial" pitchFamily="34" charset="0"/>
              <a:ea typeface="Times New Roman" pitchFamily="18" charset="0"/>
            </a:endParaRPr>
          </a:p>
          <a:p>
            <a:r>
              <a:rPr lang="es-ES_tradnl" sz="1400" b="1" dirty="0" smtClean="0"/>
              <a:t>Todos tenemos derecho de asistir a una escuela que es segura y en la que las personas son respetuosas.</a:t>
            </a:r>
            <a:endParaRPr lang="en-US" sz="800" b="1" dirty="0" smtClean="0">
              <a:latin typeface="Arial" pitchFamily="34" charset="0"/>
              <a:ea typeface="Times New Roman" pitchFamily="18" charset="0"/>
            </a:endParaRPr>
          </a:p>
          <a:p>
            <a:pPr marL="50800" lvl="0" fontAlgn="base">
              <a:spcBef>
                <a:spcPct val="0"/>
              </a:spcBef>
              <a:spcAft>
                <a:spcPct val="0"/>
              </a:spcAft>
            </a:pPr>
            <a:endParaRPr lang="en-US" sz="900" b="1" dirty="0" smtClean="0">
              <a:latin typeface="Arial" pitchFamily="34" charset="0"/>
              <a:ea typeface="Times New Roman" pitchFamily="18" charset="0"/>
            </a:endParaRPr>
          </a:p>
          <a:p>
            <a:r>
              <a:rPr lang="es-ES_tradnl" sz="800" b="1" dirty="0" smtClean="0"/>
              <a:t>Responsabilidad del estudiante:</a:t>
            </a:r>
            <a:endParaRPr lang="en-US" sz="800" dirty="0" smtClean="0"/>
          </a:p>
          <a:p>
            <a:r>
              <a:rPr lang="es-ES_tradnl" sz="800" dirty="0" smtClean="0"/>
              <a:t>Me comprometo a no intimidar. Le informaré a un adulto sobre toda intimidación. Comprendo que si intimido a los demás habrán consecuencias y posiblemente se me suspenda, expulse o arreste. </a:t>
            </a:r>
            <a:r>
              <a:rPr lang="es-ES_tradnl" sz="800" b="1" dirty="0" smtClean="0"/>
              <a:t>Soy importante. Tengo cosas que aportar. Puedo ser un líder.</a:t>
            </a:r>
            <a:endParaRPr lang="en-US" sz="800" dirty="0" smtClean="0"/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Arial" pitchFamily="34" charset="0"/>
            </a:endParaRP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</a:rPr>
              <a:t>___________________________________________________________	__________________________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900" dirty="0" smtClean="0"/>
              <a:t>NOMBRE Y APELLIDO DEL ESTUDIANTE</a:t>
            </a:r>
            <a:r>
              <a:rPr lang="en-US" sz="900" dirty="0" smtClean="0"/>
              <a:t> 	</a:t>
            </a:r>
            <a:r>
              <a:rPr lang="en-US" sz="900" dirty="0" smtClean="0">
                <a:latin typeface="Arial" pitchFamily="34" charset="0"/>
              </a:rPr>
              <a:t>			FECHA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7848600"/>
            <a:ext cx="6858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800" b="1" dirty="0" smtClean="0"/>
              <a:t>Responsabilidad del padre/tutor:</a:t>
            </a:r>
            <a:endParaRPr lang="en-US" sz="800" dirty="0" smtClean="0"/>
          </a:p>
          <a:p>
            <a:r>
              <a:rPr lang="es-ES_tradnl" sz="800" dirty="0" smtClean="0"/>
              <a:t>Me comprometo a alentar a mi hijo a ser respetuoso con los demás en todo momento. Le he enseñado a mi hijo a ser un líder positivo. Le he indicado a mi hijo que debe informarle a un adulto o un miembro del personal de la escuela de confianza sobre cualquier tipo de intimidación. Trabajaré con la escuela para encontrar soluciones pacíficas.</a:t>
            </a:r>
            <a:r>
              <a:rPr lang="en-US" sz="800" dirty="0" smtClean="0"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latin typeface="Arial" pitchFamily="34" charset="0"/>
            </a:endParaRP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</a:rPr>
              <a:t>____________________________________________________________	__________________________</a:t>
            </a:r>
          </a:p>
          <a:p>
            <a:pPr marL="508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900" dirty="0" smtClean="0"/>
              <a:t>NOMBRE DEL PADRE/TUTOR</a:t>
            </a:r>
            <a:r>
              <a:rPr lang="en-US" sz="900" dirty="0" smtClean="0"/>
              <a:t> 		</a:t>
            </a:r>
            <a:r>
              <a:rPr lang="en-US" sz="900" dirty="0" smtClean="0">
                <a:latin typeface="Arial" pitchFamily="34" charset="0"/>
              </a:rPr>
              <a:t>			FECHA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30951"/>
            <a:ext cx="6858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_tradnl" sz="900" dirty="0" smtClean="0">
                <a:latin typeface="Arial"/>
                <a:cs typeface="Arial"/>
              </a:rPr>
              <a:t>La </a:t>
            </a:r>
            <a:r>
              <a:rPr lang="es-ES_tradnl" sz="900" b="1" dirty="0" smtClean="0">
                <a:latin typeface="Arial"/>
                <a:cs typeface="Arial"/>
              </a:rPr>
              <a:t>intimidación </a:t>
            </a:r>
            <a:r>
              <a:rPr lang="es-ES_tradnl" sz="900" dirty="0" smtClean="0">
                <a:latin typeface="Arial"/>
                <a:cs typeface="Arial"/>
              </a:rPr>
              <a:t>y las </a:t>
            </a:r>
            <a:r>
              <a:rPr lang="es-ES_tradnl" sz="900" b="1" dirty="0" smtClean="0">
                <a:latin typeface="Arial"/>
                <a:cs typeface="Arial"/>
              </a:rPr>
              <a:t>novatadas </a:t>
            </a:r>
            <a:r>
              <a:rPr lang="es-ES_tradnl" sz="900" dirty="0" smtClean="0">
                <a:latin typeface="Arial"/>
                <a:cs typeface="Arial"/>
              </a:rPr>
              <a:t>son asuntos graves. La </a:t>
            </a:r>
            <a:r>
              <a:rPr lang="es-ES_tradnl" sz="900" u="sng" dirty="0" smtClean="0">
                <a:latin typeface="Arial"/>
                <a:cs typeface="Arial"/>
              </a:rPr>
              <a:t>intimidación </a:t>
            </a:r>
            <a:r>
              <a:rPr lang="es-ES_tradnl" sz="900" dirty="0" smtClean="0">
                <a:latin typeface="Arial"/>
                <a:cs typeface="Arial"/>
              </a:rPr>
              <a:t> es cualquier conducta maliciosa o irrespetuosa que tiene el propósito de lastimar a alguien física o emocionalmente. Las </a:t>
            </a:r>
            <a:r>
              <a:rPr lang="es-ES_tradnl" sz="900" u="sng" dirty="0" smtClean="0">
                <a:latin typeface="Arial"/>
                <a:cs typeface="Arial"/>
              </a:rPr>
              <a:t>novatadas</a:t>
            </a:r>
            <a:r>
              <a:rPr lang="es-ES_tradnl" sz="900" dirty="0" smtClean="0">
                <a:latin typeface="Arial"/>
                <a:cs typeface="Arial"/>
              </a:rPr>
              <a:t> son cualquier iniciación a un equipo o grupo que puede causar humillación o un daño físico o emocional. 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057400"/>
            <a:ext cx="6858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000" dirty="0" smtClean="0">
                <a:latin typeface="Arial"/>
                <a:cs typeface="Arial"/>
              </a:rPr>
              <a:t>Hay diferentes tipos de intimidación, lo cual incluye pero no se limita a: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378334"/>
            <a:ext cx="1981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sz="750" b="1" u="sng" dirty="0" smtClean="0">
                <a:latin typeface="Arial"/>
                <a:cs typeface="Arial"/>
              </a:rPr>
              <a:t>Intimidación física:</a:t>
            </a:r>
            <a:r>
              <a:rPr lang="es-ES_tradnl" sz="750" b="1" dirty="0" smtClean="0">
                <a:latin typeface="Arial"/>
                <a:cs typeface="Arial"/>
              </a:rPr>
              <a:t> </a:t>
            </a:r>
            <a:r>
              <a:rPr lang="es-ES_tradnl" sz="750" dirty="0" smtClean="0">
                <a:latin typeface="Arial"/>
                <a:cs typeface="Arial"/>
              </a:rPr>
              <a:t>golpear, patear, empujar, o cualquier otro contacto físico no deseado. </a:t>
            </a:r>
            <a:r>
              <a:rPr lang="es-ES_tradnl" sz="750" i="1" dirty="0" smtClean="0">
                <a:latin typeface="Arial"/>
                <a:cs typeface="Arial"/>
              </a:rPr>
              <a:t>La intimidación física grave podría ser considerada un acto punible, tal como agresión física y lesiones.</a:t>
            </a:r>
          </a:p>
          <a:p>
            <a:pPr algn="just"/>
            <a:endParaRPr lang="es-ES_tradnl" sz="750" i="1" dirty="0">
              <a:latin typeface="Arial"/>
              <a:cs typeface="Arial"/>
            </a:endParaRPr>
          </a:p>
          <a:p>
            <a:pPr algn="just"/>
            <a:r>
              <a:rPr lang="es-ES_tradnl" sz="800" b="1" u="sng" dirty="0">
                <a:latin typeface="Arial"/>
                <a:cs typeface="Arial"/>
              </a:rPr>
              <a:t>Intimidación verbal: </a:t>
            </a:r>
            <a:r>
              <a:rPr lang="es-ES_tradnl" sz="800" dirty="0">
                <a:latin typeface="Arial"/>
                <a:cs typeface="Arial"/>
              </a:rPr>
              <a:t>insultar, tomar el pelo, propagar rumores dañinos o chismes, amenazar o hacer ruidos groseros. </a:t>
            </a:r>
            <a:r>
              <a:rPr lang="es-ES_tradnl" sz="800" i="1" dirty="0">
                <a:latin typeface="Arial"/>
                <a:cs typeface="Arial"/>
              </a:rPr>
              <a:t>Entiendo que a todas las amenazas son tomadas en serio y es posible que se le informe al respecto a una agencia del orden público .</a:t>
            </a:r>
          </a:p>
          <a:p>
            <a:pPr algn="just"/>
            <a:endParaRPr lang="en-US" sz="750" dirty="0" smtClean="0">
              <a:latin typeface="Arial"/>
              <a:cs typeface="Arial"/>
            </a:endParaRPr>
          </a:p>
          <a:p>
            <a:pPr algn="just"/>
            <a:r>
              <a:rPr lang="es-ES_tradnl" sz="750" i="1" dirty="0" smtClean="0">
                <a:latin typeface="Arial"/>
                <a:cs typeface="Arial"/>
              </a:rPr>
              <a:t> </a:t>
            </a:r>
            <a:endParaRPr lang="en-US" sz="750" dirty="0" smtClean="0">
              <a:latin typeface="Arial"/>
              <a:cs typeface="Arial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66925" y="2378334"/>
            <a:ext cx="1981200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sz="700" b="1" u="sng" dirty="0" smtClean="0">
                <a:latin typeface="Arial"/>
                <a:cs typeface="Arial"/>
              </a:rPr>
              <a:t>Intimidación social, relacional o psicológica:</a:t>
            </a:r>
            <a:r>
              <a:rPr lang="es-ES_tradnl" sz="700" b="1" dirty="0" smtClean="0">
                <a:latin typeface="Arial"/>
                <a:cs typeface="Arial"/>
              </a:rPr>
              <a:t> </a:t>
            </a:r>
            <a:r>
              <a:rPr lang="es-ES_tradnl" sz="700" dirty="0" smtClean="0">
                <a:latin typeface="Arial"/>
                <a:cs typeface="Arial"/>
              </a:rPr>
              <a:t>excluir a una persona, rechazar, manipular las relaciones entre personas, calificar o clasificar a las personas, o intentar arruinar la reputación de otra persona.  </a:t>
            </a:r>
          </a:p>
          <a:p>
            <a:pPr algn="just"/>
            <a:endParaRPr lang="es-ES_tradnl" sz="700" dirty="0">
              <a:latin typeface="Arial"/>
              <a:cs typeface="Arial"/>
            </a:endParaRPr>
          </a:p>
          <a:p>
            <a:r>
              <a:rPr lang="es-ES_tradnl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Intimidación cibernética:</a:t>
            </a:r>
            <a:r>
              <a:rPr lang="es-ES_tradnl" sz="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700" dirty="0">
                <a:latin typeface="Arial" panose="020B0604020202020204" pitchFamily="34" charset="0"/>
                <a:cs typeface="Arial" panose="020B0604020202020204" pitchFamily="34" charset="0"/>
              </a:rPr>
              <a:t>utilizar un dispositivo electrónico, como teléfono celular, computadora o tableta, para publicar o propagar rumores, imágenes o mensajes que causen vergüenza.  La intimidación cibernética puede incluir la creación de perfiles falsos o hacerse pasar de manera creíble por otra persona real sin su consentimiento (</a:t>
            </a:r>
            <a:r>
              <a:rPr lang="es-ES_tradnl" sz="7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Código de Ed. Artículo 48900(r)).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700" i="1" dirty="0">
                <a:latin typeface="Arial" panose="020B0604020202020204" pitchFamily="34" charset="0"/>
                <a:cs typeface="Arial" panose="020B0604020202020204" pitchFamily="34" charset="0"/>
              </a:rPr>
              <a:t>Enviar imágenes sexuales o de personas desnudas podría ser considerado distribución o posesión de pornografía infantil, lo cual es un </a:t>
            </a:r>
            <a:r>
              <a:rPr lang="es-ES_tradnl" sz="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delito</a:t>
            </a:r>
            <a:endParaRPr lang="en-US" sz="750" dirty="0">
              <a:latin typeface="Arial"/>
              <a:cs typeface="Arial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114800" y="2438400"/>
            <a:ext cx="2743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sz="700" b="1" u="sng" dirty="0" smtClean="0">
                <a:latin typeface="Arial"/>
                <a:cs typeface="Arial"/>
              </a:rPr>
              <a:t>Intimidación </a:t>
            </a:r>
            <a:r>
              <a:rPr lang="es-ES_tradnl" sz="700" b="1" u="sng" dirty="0" err="1" smtClean="0">
                <a:latin typeface="Arial"/>
                <a:cs typeface="Arial"/>
              </a:rPr>
              <a:t>sexualizada</a:t>
            </a:r>
            <a:r>
              <a:rPr lang="es-ES_tradnl" sz="700" b="1" u="sng" dirty="0" smtClean="0">
                <a:latin typeface="Arial"/>
                <a:cs typeface="Arial"/>
              </a:rPr>
              <a:t>:</a:t>
            </a:r>
            <a:r>
              <a:rPr lang="es-ES_tradnl" sz="700" b="1" dirty="0" smtClean="0">
                <a:latin typeface="Arial"/>
                <a:cs typeface="Arial"/>
              </a:rPr>
              <a:t> </a:t>
            </a:r>
            <a:r>
              <a:rPr lang="es-ES_tradnl" sz="700" dirty="0" smtClean="0">
                <a:latin typeface="Arial"/>
                <a:cs typeface="Arial"/>
              </a:rPr>
              <a:t>toda conducta indeseada o degradante sobre el sexo, la conducta sexual o la orientación sexual. </a:t>
            </a:r>
            <a:r>
              <a:rPr lang="es-ES_tradnl" sz="700" i="1" dirty="0" smtClean="0">
                <a:latin typeface="Arial"/>
                <a:cs typeface="Arial"/>
              </a:rPr>
              <a:t>Aún si la persona me gusta debo ser respetuoso en todo momento. La intimidación </a:t>
            </a:r>
            <a:r>
              <a:rPr lang="es-ES_tradnl" sz="700" i="1" dirty="0" err="1" smtClean="0">
                <a:latin typeface="Arial"/>
                <a:cs typeface="Arial"/>
              </a:rPr>
              <a:t>sexualizada</a:t>
            </a:r>
            <a:r>
              <a:rPr lang="es-ES_tradnl" sz="700" i="1" dirty="0" smtClean="0">
                <a:latin typeface="Arial"/>
                <a:cs typeface="Arial"/>
              </a:rPr>
              <a:t> puede ser considerada como un acoso sexual, un incidente basado en el prejuicio o un delito motivado por el odio y puede requerir que se lo investigue en mayor medida.</a:t>
            </a:r>
            <a:endParaRPr lang="en-US" sz="700" dirty="0" smtClean="0">
              <a:latin typeface="Arial"/>
              <a:cs typeface="Arial"/>
            </a:endParaRPr>
          </a:p>
          <a:p>
            <a:pPr algn="just"/>
            <a:r>
              <a:rPr lang="es-ES_tradnl" sz="700" i="1" dirty="0" smtClean="0">
                <a:latin typeface="Arial"/>
                <a:cs typeface="Arial"/>
              </a:rPr>
              <a:t> </a:t>
            </a:r>
            <a:endParaRPr lang="en-US" sz="700" dirty="0" smtClean="0">
              <a:latin typeface="Arial"/>
              <a:cs typeface="Arial"/>
            </a:endParaRPr>
          </a:p>
          <a:p>
            <a:pPr algn="just"/>
            <a:r>
              <a:rPr lang="es-ES_tradnl" sz="700" b="1" u="sng" dirty="0" smtClean="0">
                <a:latin typeface="Arial"/>
                <a:cs typeface="Arial"/>
              </a:rPr>
              <a:t>Intimidación racial/étnica/religiosa</a:t>
            </a:r>
            <a:r>
              <a:rPr lang="es-ES_tradnl" sz="700" b="1" u="sng" dirty="0">
                <a:latin typeface="Arial"/>
                <a:cs typeface="Arial"/>
              </a:rPr>
              <a:t>/</a:t>
            </a:r>
            <a:r>
              <a:rPr lang="es-ES_tradnl" sz="700" b="1" u="sng" dirty="0" smtClean="0">
                <a:latin typeface="Arial"/>
                <a:cs typeface="Arial"/>
              </a:rPr>
              <a:t>discapacidad</a:t>
            </a:r>
            <a:r>
              <a:rPr lang="es-ES_tradnl" sz="700" b="1" u="sng" dirty="0">
                <a:latin typeface="Arial"/>
                <a:cs typeface="Arial"/>
              </a:rPr>
              <a:t>: </a:t>
            </a:r>
            <a:r>
              <a:rPr lang="es-ES_tradnl" sz="700" dirty="0" smtClean="0">
                <a:latin typeface="Arial"/>
                <a:cs typeface="Arial"/>
              </a:rPr>
              <a:t>hacer que una persona sea el blanco de algo debido a su raza, grupo étnico, cultura, religión, </a:t>
            </a:r>
            <a:r>
              <a:rPr lang="es-ES_tradnl" sz="700" dirty="0">
                <a:latin typeface="Arial"/>
                <a:cs typeface="Arial"/>
              </a:rPr>
              <a:t>o a que padece de una discapacidad en el aprendizaje o una afección de la salud.</a:t>
            </a:r>
            <a:endParaRPr lang="en-US" sz="700" dirty="0">
              <a:latin typeface="Arial"/>
              <a:cs typeface="Arial"/>
            </a:endParaRPr>
          </a:p>
          <a:p>
            <a:pPr algn="just"/>
            <a:r>
              <a:rPr lang="es-ES_tradnl" sz="700" i="1" dirty="0">
                <a:latin typeface="Arial"/>
                <a:cs typeface="Arial"/>
              </a:rPr>
              <a:t>U</a:t>
            </a:r>
            <a:r>
              <a:rPr lang="es-ES_tradnl" sz="700" i="1" dirty="0" smtClean="0">
                <a:latin typeface="Arial"/>
                <a:cs typeface="Arial"/>
              </a:rPr>
              <a:t>n incidente basado en el prejuicio o un delito motivado por el odio y puede requerir que se lo investigue en mayor medida.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0" y="4800600"/>
            <a:ext cx="685800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Yo</a:t>
            </a:r>
            <a:r>
              <a:rPr lang="en-US" sz="1200" dirty="0" smtClean="0"/>
              <a:t>, _________________________, </a:t>
            </a:r>
            <a:r>
              <a:rPr lang="en-US" sz="1200" dirty="0" err="1" smtClean="0"/>
              <a:t>comprendo</a:t>
            </a:r>
            <a:r>
              <a:rPr lang="en-US" sz="1200" dirty="0" smtClean="0"/>
              <a:t> </a:t>
            </a:r>
            <a:r>
              <a:rPr lang="en-US" sz="1200" dirty="0" err="1" smtClean="0"/>
              <a:t>que</a:t>
            </a:r>
            <a:r>
              <a:rPr lang="en-US" sz="1200" dirty="0" smtClean="0"/>
              <a:t> </a:t>
            </a:r>
            <a:r>
              <a:rPr lang="en-US" sz="1200" dirty="0" err="1" smtClean="0"/>
              <a:t>tengo</a:t>
            </a:r>
            <a:r>
              <a:rPr lang="en-US" sz="1200" dirty="0" smtClean="0"/>
              <a:t> la </a:t>
            </a:r>
            <a:r>
              <a:rPr lang="en-US" sz="1200" dirty="0" err="1" smtClean="0"/>
              <a:t>responsabilidad</a:t>
            </a:r>
            <a:r>
              <a:rPr lang="en-US" sz="1200" dirty="0" smtClean="0"/>
              <a:t>:</a:t>
            </a:r>
          </a:p>
          <a:p>
            <a:pPr marL="338138" indent="-168275"/>
            <a:r>
              <a:rPr lang="en-US" sz="500" dirty="0" smtClean="0">
                <a:latin typeface="Arial"/>
                <a:cs typeface="Arial"/>
              </a:rPr>
              <a:t>		</a:t>
            </a:r>
            <a:r>
              <a:rPr lang="en-US" sz="500" dirty="0" err="1" smtClean="0">
                <a:latin typeface="Arial"/>
                <a:cs typeface="Arial"/>
              </a:rPr>
              <a:t>Nombre</a:t>
            </a:r>
            <a:r>
              <a:rPr lang="en-US" sz="500" dirty="0" smtClean="0">
                <a:latin typeface="Arial"/>
                <a:cs typeface="Arial"/>
              </a:rPr>
              <a:t> </a:t>
            </a:r>
            <a:r>
              <a:rPr lang="en-US" sz="500" dirty="0" err="1" smtClean="0">
                <a:latin typeface="Arial"/>
                <a:cs typeface="Arial"/>
              </a:rPr>
              <a:t>y</a:t>
            </a:r>
            <a:r>
              <a:rPr lang="en-US" sz="500" dirty="0" smtClean="0">
                <a:latin typeface="Arial"/>
                <a:cs typeface="Arial"/>
              </a:rPr>
              <a:t> </a:t>
            </a:r>
            <a:r>
              <a:rPr lang="en-US" sz="500" dirty="0" err="1" smtClean="0">
                <a:latin typeface="Arial"/>
                <a:cs typeface="Arial"/>
              </a:rPr>
              <a:t>apellido</a:t>
            </a:r>
            <a:r>
              <a:rPr lang="en-US" sz="500" dirty="0" smtClean="0">
                <a:latin typeface="Arial"/>
                <a:cs typeface="Arial"/>
              </a:rPr>
              <a:t> del </a:t>
            </a:r>
            <a:r>
              <a:rPr lang="en-US" sz="500" dirty="0" err="1" smtClean="0">
                <a:latin typeface="Arial"/>
                <a:cs typeface="Arial"/>
              </a:rPr>
              <a:t>estudiante</a:t>
            </a:r>
            <a:endParaRPr lang="en-US" sz="400" dirty="0" smtClean="0"/>
          </a:p>
          <a:p>
            <a:pPr marL="338138" indent="-168275"/>
            <a:endParaRPr lang="en-US" sz="400" dirty="0" smtClean="0"/>
          </a:p>
          <a:p>
            <a:pPr marL="338138" indent="-168275"/>
            <a:endParaRPr lang="en-US" sz="400" dirty="0" smtClean="0"/>
          </a:p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>
                <a:latin typeface="Arial"/>
                <a:cs typeface="Arial"/>
              </a:rPr>
              <a:t>Respetar y honrar todas las normas escolares</a:t>
            </a:r>
            <a:endParaRPr lang="en-US" sz="900" dirty="0" smtClean="0">
              <a:latin typeface="Arial"/>
              <a:cs typeface="Arial"/>
            </a:endParaRPr>
          </a:p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>
                <a:latin typeface="Arial"/>
                <a:cs typeface="Arial"/>
              </a:rPr>
              <a:t>Comportarme en una manera respetuosa.</a:t>
            </a:r>
            <a:endParaRPr lang="en-US" sz="900" dirty="0" smtClean="0">
              <a:latin typeface="Arial"/>
              <a:cs typeface="Arial"/>
            </a:endParaRPr>
          </a:p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>
                <a:latin typeface="Arial"/>
                <a:cs typeface="Arial"/>
              </a:rPr>
              <a:t>Tratar y respetar a los demás en la manera que a mí me </a:t>
            </a:r>
          </a:p>
          <a:p>
            <a:pPr marL="338138" indent="-168275"/>
            <a:r>
              <a:rPr lang="es-ES_tradnl" sz="900" dirty="0" smtClean="0">
                <a:latin typeface="Arial"/>
                <a:cs typeface="Arial"/>
              </a:rPr>
              <a:t>	gustaría ser tratado.</a:t>
            </a:r>
            <a:r>
              <a:rPr lang="en-US" sz="900" dirty="0" smtClean="0">
                <a:latin typeface="Arial"/>
                <a:cs typeface="Arial"/>
              </a:rPr>
              <a:t> 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>
                <a:latin typeface="Arial"/>
                <a:cs typeface="Arial"/>
              </a:rPr>
              <a:t>Decirle a la persona que está intimidando “¡Detente!</a:t>
            </a:r>
            <a:r>
              <a:rPr lang="en-US" sz="900" dirty="0" smtClean="0">
                <a:latin typeface="Arial"/>
                <a:cs typeface="Arial"/>
              </a:rPr>
              <a:t> </a:t>
            </a:r>
          </a:p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>
                <a:latin typeface="Arial"/>
                <a:cs typeface="Arial"/>
              </a:rPr>
              <a:t>¡Si estoy intimidando a otros, dejaré de hacerlo ahora mismo! Hay mejores maneras de ser líder y de tener amigos</a:t>
            </a:r>
            <a:r>
              <a:rPr lang="en-US" sz="900" dirty="0" smtClean="0">
                <a:latin typeface="Arial"/>
                <a:cs typeface="Arial"/>
              </a:rPr>
              <a:t> 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5159514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/>
              <a:t>Seré cauteloso. Lo que yo considero una broma se podría interpretar como una intimidación o novatada</a:t>
            </a:r>
            <a:r>
              <a:rPr lang="en-US" sz="900" dirty="0" smtClean="0"/>
              <a:t>.</a:t>
            </a:r>
            <a:endParaRPr lang="en-US" sz="800" dirty="0" smtClean="0"/>
          </a:p>
          <a:p>
            <a:pPr marL="338138" indent="-168275">
              <a:buFont typeface="Wingdings" pitchFamily="2" charset="2"/>
              <a:buChar char="ü"/>
            </a:pPr>
            <a:r>
              <a:rPr lang="es-ES_tradnl" sz="900" dirty="0" smtClean="0"/>
              <a:t>Le informaré a un maestro, director o personal de la escuela sobre la intimidación</a:t>
            </a:r>
            <a:endParaRPr lang="en-US" sz="9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7195" y="57150"/>
            <a:ext cx="387010" cy="381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4343400" y="470356"/>
            <a:ext cx="2514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/>
              <a:t>LOS ANGELES UNIFIED  SCHOOL DISTRICT</a:t>
            </a:r>
            <a:endParaRPr lang="en-US" sz="6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762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VAN NUYS HIGH SCHOOL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6248400"/>
            <a:ext cx="69342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8936251"/>
            <a:ext cx="685800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ctr"/>
            <a:r>
              <a:rPr lang="en-US" sz="600" dirty="0" smtClean="0">
                <a:solidFill>
                  <a:schemeClr val="bg1"/>
                </a:solidFill>
                <a:latin typeface="Arial"/>
                <a:cs typeface="Arial"/>
              </a:rPr>
              <a:t>DISTRITO ESCOLAR UNIFICADO DE LOS ANGELES   •    ADMINISTRACIÓN ESCOLAR – OFICINA DE RELACIONES HUMANAS, DIVERSIDAD Y EQUIDAD   (213) 241-5337        www.humanrelations.lausd.net</a:t>
            </a:r>
            <a:endParaRPr lang="en-US" sz="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0" y="210006"/>
            <a:ext cx="8066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cap="small" dirty="0" smtClean="0"/>
              <a:t>   Attachment h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515</Words>
  <Application>Microsoft Macintosh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Los Angeles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jasmin.malinao</dc:creator>
  <cp:lastModifiedBy>Microsoft Office User</cp:lastModifiedBy>
  <cp:revision>37</cp:revision>
  <cp:lastPrinted>2019-05-15T20:35:09Z</cp:lastPrinted>
  <dcterms:created xsi:type="dcterms:W3CDTF">2011-10-19T23:29:22Z</dcterms:created>
  <dcterms:modified xsi:type="dcterms:W3CDTF">2019-05-15T20:37:48Z</dcterms:modified>
</cp:coreProperties>
</file>